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Inter"/>
      <p:regular r:id="rId27"/>
      <p:bold r:id="rId28"/>
    </p:embeddedFont>
    <p:embeddedFont>
      <p:font typeface="Source Code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gz2zPojQvWf0ROXTkk6WVxO/3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5EC899-AF97-4257-9832-62F6F2A07DAE}">
  <a:tblStyle styleId="{AF5EC899-AF97-4257-9832-62F6F2A07DAE}" styleName="Table_0">
    <a:wholeTbl>
      <a:tcTxStyle b="off" i="off">
        <a:font>
          <a:latin typeface="Inter Semi Bold"/>
          <a:ea typeface="Inter Semi Bold"/>
          <a:cs typeface="Inter Semi Bold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uk-U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da431ba4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gbda431ba4d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da431ba4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" name="Google Shape;153;gbda431ba4d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da431ba4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ArrayList&lt;WaterCircle&gt; arr = new ArrayList&lt;WaterCircle&gt;();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(WaterCircle w : arr)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w.change();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w.display();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mousePressed()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arr.add(new WaterCircle(mouseX, mouseY));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WaterCircle: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WaterCircle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diameter = 0;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opacity = 255;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WaterCircle(int outX, int outY)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outX;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outY;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change()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diameter++;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opacity -= 0.5;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noFill();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stroke(255, opacity);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ellipse(x, y, diameter, diameter);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gbda431ba4d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a431ba4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numBalls = 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spring = 0.05;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gravity = 0.03;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friction = -0.8;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ArrayList&lt;Ball&gt; b = new ArrayList&lt;Ball&gt;();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size(640, 360);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0; i &lt; numBalls;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b.add(new Ball(random(width), random(height), random(30, 70), i, b));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noStroke();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fill(255, 204);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(Ball ball : b)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ball.collide();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ball.move();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ball.display();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mousePressed()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numBalls++;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b.add(new Ball(mouseX, mouseY, random(30, 70), numBalls - 1, b));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Ball</a:t>
            </a: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Ball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x,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diameter;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vx = 3;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vy = 3;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ArrayList&lt;Ball&gt; others;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Ball(float xin, float yin, float din, int idin, ArrayList&lt;Ball&gt; oin)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xin;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yin;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diameter = din;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id = idin;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others = oin;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collide()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i = id + 1; i &lt; others.size();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dx = others.get(i).x -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dy = others.get(i).y -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distance = sqrt(dx*dx + dy*dy);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minDist = others.get(i).diameter/2 +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if (distance &lt;= minDist) {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angle = atan2(dy, dx);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targetX = x + cos(angle) * minDist;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targetY = y + sin(angle) * minDist;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ax = (targetX - others.get(i).x) * spring;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ay = (targetY - others.get(i).y) * spring;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vx -= ax;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vy -= ay;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others.get(i).vx += ax;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others.get(i).vy += ay;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move()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vy += gravity;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+= vx;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+= vy;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(x + diameter/2 &gt; width)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x = width -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vx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(x - diameter/2 &lt; 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x =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vx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(y + diameter/2 &gt; height)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y = height -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vy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(y - diameter/2 &lt; 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y =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vy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ellipse(x, y, diameter, diameter);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gbda431ba4d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da431ba4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int numBalls = 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spring = 0.05;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gravity = 0.03;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float friction = -0.8;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ArrayList&lt;Ball&gt; b = new ArrayList&lt;Ball&gt;();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size(640, 360);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0; i &lt; numBalls;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b.add(new Ball(random(width), random(height), random(30, 70), i, b));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noStroke();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fill(255, 204);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(Ball ball : b)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ball.collide();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ball.move();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ball.display();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mousePressed()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numBalls++;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b.add(new Ball(mouseX, mouseY, random(30, 70), numBalls - 1, b));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Ball: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class Ball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x,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diameter;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vx = 3;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float vy = 3;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int id;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ArrayList&lt;Ball&gt; others;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Ball(float xin, float yin, float din, int idin, ArrayList&lt;Ball&gt; oin)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= xin;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= yin;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diameter = din;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id = idin;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others = oin;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collide()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for (int i = id + 1; i &lt; others.size();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dx = others.get(i).x - 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dy = others.get(i).y - 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distance = sqrt(dx*dx + dy*dy);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float minDist = others.get(i).diameter/2 +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if (distance &lt;= minDist) {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angle = atan2(dy, dx);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targetX = x + cos(angle) * minDist;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targetY = y + sin(angle) * minDist;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ax = (targetX - others.get(i).x) * spring;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float ay = (targetY - others.get(i).y) * spring;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vx -= ax;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vy -= ay;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others.get(i).vx += ax;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  others.get(i).vy += ay;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if (diameter &gt; 10)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          diameter--;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        if (others.get(i).diameter &gt; 10)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          others.get(i).diameter--;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-UA" sz="1400"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move()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vy += gravity;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x += vx;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y += vy;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(x + diameter/2 &gt; width)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x = width -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vx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(x - diameter/2 &lt; 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x =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vx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(y + diameter/2 &gt; height)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y = height -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vy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 else if (y - diameter/2 &lt; 0)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y = diameter/2;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vy *= friction;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void display()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ellipse(x, y, diameter, diameter);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gbda431ba4d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a7e0003e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gaa7e0003ea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c2e080c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" name="Google Shape;67;gbc2e080c1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56142cd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gb56142cd2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da431b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gbda431ba4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da431ba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gbda431ba4d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c4113b2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uk-UA" sz="2000">
                <a:latin typeface="Roboto"/>
                <a:ea typeface="Roboto"/>
                <a:cs typeface="Roboto"/>
                <a:sym typeface="Roboto"/>
              </a:rPr>
              <a:t>Решение заданий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Main: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ArrayList&lt;Integer&gt; arr = new ArrayList&lt;Integer&gt;();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size(500, 500);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draw()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background(0);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keyPressed()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switch (keyCode)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case UP: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arr.add((int)random(0, 1000));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arrayPrint(arr);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break;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case DOWN: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arr.remove(arr.size() - 1);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arrayPrint(arr);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  break;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void arrayPrint(ArrayList&lt;Integer&gt; arrList)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// Вывод массива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print("[");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for (int i = 0; i &lt; arrList.size(); i++) 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if (i != arrList.size() - 1) print(arrList.get(i) + ", ");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  else print(arrList.get(i));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  println("]");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Google Shape;120;gac4113b285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da431ba4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" name="Google Shape;130;gbda431ba4d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 txBox="1"/>
          <p:nvPr>
            <p:ph type="ctrTitle"/>
          </p:nvPr>
        </p:nvSpPr>
        <p:spPr>
          <a:xfrm>
            <a:off x="251520" y="5013176"/>
            <a:ext cx="489654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i="0" sz="3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250474" y="5851147"/>
            <a:ext cx="2492725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L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" name="Google Shape;15;p8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8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nguage">
  <p:cSld name="Langu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" name="Google Shape;21;p9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22;p9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" name="Google Shape;23;p9"/>
          <p:cNvSpPr/>
          <p:nvPr>
            <p:ph idx="2" type="tbl"/>
          </p:nvPr>
        </p:nvSpPr>
        <p:spPr>
          <a:xfrm>
            <a:off x="1545580" y="1019175"/>
            <a:ext cx="5514310" cy="555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" name="Google Shape;24;p9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">
  <p:cSld name="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8" name="Google Shape;28;p10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D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2" name="Google Shape;32;p11"/>
          <p:cNvSpPr/>
          <p:nvPr/>
        </p:nvSpPr>
        <p:spPr>
          <a:xfrm rot="-5400000">
            <a:off x="8262223" y="5482492"/>
            <a:ext cx="1255576" cy="2880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uk-UA" sz="1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PROCESSING</a:t>
            </a:r>
            <a:endParaRPr b="1" i="0" sz="1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gif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/>
          <p:nvPr>
            <p:ph type="ctrTitle"/>
          </p:nvPr>
        </p:nvSpPr>
        <p:spPr>
          <a:xfrm>
            <a:off x="251525" y="5013175"/>
            <a:ext cx="71334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</a:pPr>
            <a:r>
              <a:rPr lang="uk-UA" sz="4000">
                <a:solidFill>
                  <a:srgbClr val="3E3E46"/>
                </a:solidFill>
                <a:latin typeface="Roboto"/>
                <a:ea typeface="Roboto"/>
                <a:cs typeface="Roboto"/>
                <a:sym typeface="Roboto"/>
              </a:rPr>
              <a:t>ДИНАМИЧЕСКИЕ МАССИВЫ</a:t>
            </a:r>
            <a:endParaRPr sz="4000">
              <a:solidFill>
                <a:srgbClr val="3E3E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1"/>
          <p:cNvSpPr txBox="1"/>
          <p:nvPr>
            <p:ph idx="1" type="body"/>
          </p:nvPr>
        </p:nvSpPr>
        <p:spPr>
          <a:xfrm>
            <a:off x="250475" y="5851150"/>
            <a:ext cx="2745600" cy="72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da431ba4d_0_67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45" name="Google Shape;145;gbda431ba4d_0_67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46" name="Google Shape;146;gbda431ba4d_0_67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forEach vs for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bda431ba4d_0_67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 реализации одного примера с помощью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bda431ba4d_0_67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bda431ba4d_0_67"/>
          <p:cNvSpPr txBox="1"/>
          <p:nvPr/>
        </p:nvSpPr>
        <p:spPr>
          <a:xfrm>
            <a:off x="437250" y="2167900"/>
            <a:ext cx="7296300" cy="210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&lt;Ball&gt; arr = </a:t>
            </a:r>
            <a:r>
              <a:rPr lang="uk-UA" sz="21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&lt;Ball&gt;();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rgbClr val="66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(Ball i : arr) {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i.method1();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i.method2();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0" name="Google Shape;150;gbda431ba4d_0_67"/>
          <p:cNvSpPr txBox="1"/>
          <p:nvPr/>
        </p:nvSpPr>
        <p:spPr>
          <a:xfrm>
            <a:off x="1000650" y="4415200"/>
            <a:ext cx="7366500" cy="210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&lt;Ball&gt; arr = </a:t>
            </a:r>
            <a:r>
              <a:rPr lang="uk-UA" sz="21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&lt;Ball&gt;();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rgbClr val="66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uk-UA" sz="21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 = 0; i &lt; arr.</a:t>
            </a:r>
            <a:r>
              <a:rPr lang="uk-UA" sz="21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 i++) {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arr.</a:t>
            </a:r>
            <a:r>
              <a:rPr lang="uk-UA" sz="21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(i).method1();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arr.</a:t>
            </a:r>
            <a:r>
              <a:rPr lang="uk-UA" sz="21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(i).method2();</a:t>
            </a:r>
            <a:b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000">
              <a:solidFill>
                <a:srgbClr val="6699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a431ba4d_0_8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56" name="Google Shape;156;gbda431ba4d_0_8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57" name="Google Shape;157;gbda431ba4d_0_8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forEach vs for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bda431ba4d_0_81"/>
          <p:cNvSpPr txBox="1"/>
          <p:nvPr/>
        </p:nvSpPr>
        <p:spPr>
          <a:xfrm>
            <a:off x="437250" y="1233475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Еще одно отличие этих циклов в том, что при работе с обычным циклом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допустимо удаление элементов из массива.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bda431ba4d_0_81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bda431ba4d_0_81"/>
          <p:cNvSpPr txBox="1"/>
          <p:nvPr/>
        </p:nvSpPr>
        <p:spPr>
          <a:xfrm>
            <a:off x="437238" y="2628600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тоже время, цикл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forEach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выдаёт ошибку при удалении элементов в процессе работы.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gbda431ba4d_0_81"/>
          <p:cNvSpPr/>
          <p:nvPr/>
        </p:nvSpPr>
        <p:spPr>
          <a:xfrm>
            <a:off x="251508" y="24410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gbda431ba4d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013" y="4837650"/>
            <a:ext cx="1965975" cy="19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bda431ba4d_0_81"/>
          <p:cNvSpPr txBox="1"/>
          <p:nvPr/>
        </p:nvSpPr>
        <p:spPr>
          <a:xfrm>
            <a:off x="437238" y="3729450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Поэтому, если планируете удалять объекты из массива, чтобы избежать больших нагрузок на систему - используйте цикл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gbda431ba4d_0_81"/>
          <p:cNvSpPr/>
          <p:nvPr/>
        </p:nvSpPr>
        <p:spPr>
          <a:xfrm>
            <a:off x="251508" y="354187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a431ba4d_0_3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70" name="Google Shape;170;gbda431ba4d_0_3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71" name="Google Shape;171;gbda431ba4d_0_3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bda431ba4d_0_39"/>
          <p:cNvSpPr txBox="1"/>
          <p:nvPr/>
        </p:nvSpPr>
        <p:spPr>
          <a:xfrm>
            <a:off x="437250" y="1221875"/>
            <a:ext cx="7929900" cy="1200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Реализуйте пример ниже, используя собственный объект.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Каждый “круг на воде” должен терять насыщенность цвета по мере увеличения.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bda431ba4d_0_39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5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gbda431ba4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9" y="2607200"/>
            <a:ext cx="4131525" cy="413155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>
              <a:srgbClr val="000000">
                <a:alpha val="50000"/>
              </a:srgbClr>
            </a:outerShdw>
          </a:effectLst>
        </p:spPr>
      </p:pic>
      <p:pic>
        <p:nvPicPr>
          <p:cNvPr id="175" name="Google Shape;175;gbda431ba4d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3798" y="3520173"/>
            <a:ext cx="2411000" cy="2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da431ba4d_0_101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81" name="Google Shape;181;gbda431ba4d_0_101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82" name="Google Shape;182;gbda431ba4d_0_101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gbda431ba4d_0_101"/>
          <p:cNvSpPr txBox="1"/>
          <p:nvPr/>
        </p:nvSpPr>
        <p:spPr>
          <a:xfrm>
            <a:off x="437250" y="1221875"/>
            <a:ext cx="7929900" cy="1554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Создайте объект прыгающего мяча.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 помощью преподавателя реализуйте метод collide(), который позволит проверять каждый объект на столкновение.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gbda431ba4d_0_101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5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gbda431ba4d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800" y="3025150"/>
            <a:ext cx="6226800" cy="35038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a431ba4d_0_113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91" name="Google Shape;191;gbda431ba4d_0_113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92" name="Google Shape;192;gbda431ba4d_0_113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</a:t>
            </a: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gbda431ba4d_0_113"/>
          <p:cNvSpPr txBox="1"/>
          <p:nvPr/>
        </p:nvSpPr>
        <p:spPr>
          <a:xfrm>
            <a:off x="437250" y="1221875"/>
            <a:ext cx="7929900" cy="1200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Самостоятельно дополните скетч таким образом, чтобы при столкновении мячей, каждый из них уменьшался в размере, пока не станет минимально допустимого диаметра.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bda431ba4d_0_113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53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gbda431ba4d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2604025"/>
            <a:ext cx="6076950" cy="341947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>
              <a:srgbClr val="000000">
                <a:alpha val="50000"/>
              </a:srgbClr>
            </a:outerShdw>
          </a:effectLst>
        </p:spPr>
      </p:pic>
      <p:pic>
        <p:nvPicPr>
          <p:cNvPr id="196" name="Google Shape;196;gbda431ba4d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5775" y="5106775"/>
            <a:ext cx="1585175" cy="15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a7e0003ea_0_49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02" name="Google Shape;202;gaa7e0003ea_0_49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203" name="Google Shape;203;gaa7e0003ea_0_49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gaa7e0003ea_0_49"/>
          <p:cNvSpPr/>
          <p:nvPr/>
        </p:nvSpPr>
        <p:spPr>
          <a:xfrm>
            <a:off x="503113" y="1810500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2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чем отличие объекта ArrayList от обычного массива?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gaa7e0003ea_0_49"/>
          <p:cNvSpPr/>
          <p:nvPr/>
        </p:nvSpPr>
        <p:spPr>
          <a:xfrm>
            <a:off x="251583" y="166843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17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aa7e0003ea_0_49"/>
          <p:cNvSpPr/>
          <p:nvPr/>
        </p:nvSpPr>
        <p:spPr>
          <a:xfrm>
            <a:off x="502988" y="2693500"/>
            <a:ext cx="7864200" cy="6819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Назовите все методы объекта ArrayList, которые запомнили.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aa7e0003ea_0_49"/>
          <p:cNvSpPr/>
          <p:nvPr/>
        </p:nvSpPr>
        <p:spPr>
          <a:xfrm>
            <a:off x="251533" y="25514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17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gaa7e0003ea_0_49"/>
          <p:cNvSpPr/>
          <p:nvPr/>
        </p:nvSpPr>
        <p:spPr>
          <a:xfrm>
            <a:off x="502988" y="3681800"/>
            <a:ext cx="7864200" cy="529200"/>
          </a:xfrm>
          <a:prstGeom prst="rect">
            <a:avLst/>
          </a:prstGeom>
          <a:noFill/>
          <a:ln cap="flat" cmpd="sng" w="9525">
            <a:solidFill>
              <a:srgbClr val="54556B"/>
            </a:solidFill>
            <a:prstDash val="solid"/>
            <a:round/>
            <a:headEnd len="sm" w="sm" type="none"/>
            <a:tailEnd len="sm" w="sm" type="none"/>
          </a:ln>
          <a:effectLst>
            <a:outerShdw blurRad="254000" sx="103000" rotWithShape="0" algn="ctr" sy="103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54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Какое отличие между циклами for и forEach</a:t>
            </a:r>
            <a:r>
              <a:rPr b="0" i="0" lang="uk-UA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gaa7e0003ea_0_49"/>
          <p:cNvSpPr/>
          <p:nvPr/>
        </p:nvSpPr>
        <p:spPr>
          <a:xfrm>
            <a:off x="251533" y="35397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117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gaa7e0003ea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925" y="168250"/>
            <a:ext cx="2029375" cy="20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На этом всё!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5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217" name="Google Shape;217;p5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pic>
        <p:nvPicPr>
          <p:cNvPr id="218" name="Google Shape;2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500" y="1718526"/>
            <a:ext cx="4417000" cy="44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6" name="Google Shape;46;p2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47" name="Google Shape;47;p2"/>
          <p:cNvSpPr txBox="1"/>
          <p:nvPr>
            <p:ph type="ctrTitle"/>
          </p:nvPr>
        </p:nvSpPr>
        <p:spPr>
          <a:xfrm>
            <a:off x="251520" y="116632"/>
            <a:ext cx="8115645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План на четверть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327800" y="321927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ОДНОМЕРНЫЙ МАССИВ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27750" y="557692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ПОВТОРЕНИЕ МАТЕРИАЛА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327750" y="382215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НАСЛЕДОВАНИЕ В ООП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27750" y="4422975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РАБОТА С ОБЪЕКТАМИ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327750" y="499995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ВВЕДЕНИЕ В ООП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327800" y="2616400"/>
            <a:ext cx="3812700" cy="54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uk-UA" sz="1800" u="none" cap="none" strike="noStrike">
                <a:latin typeface="Roboto"/>
                <a:ea typeface="Roboto"/>
                <a:cs typeface="Roboto"/>
                <a:sym typeface="Roboto"/>
              </a:rPr>
              <a:t>PIMAGE. ИЗОБРАЖЕНИЯ</a:t>
            </a:r>
            <a:endParaRPr b="0" i="0" sz="18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327800" y="2013525"/>
            <a:ext cx="3812700" cy="5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uk-UA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ДИНАМИЧЕСКИЕ МАССИВЫ</a:t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type="ctrTitle"/>
          </p:nvPr>
        </p:nvSpPr>
        <p:spPr>
          <a:xfrm>
            <a:off x="251521" y="116632"/>
            <a:ext cx="4126270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</a:pPr>
            <a:r>
              <a:rPr lang="uk-UA">
                <a:latin typeface="Roboto"/>
                <a:ea typeface="Roboto"/>
                <a:cs typeface="Roboto"/>
                <a:sym typeface="Roboto"/>
              </a:rPr>
              <a:t>English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3"/>
          <p:cNvSpPr txBox="1"/>
          <p:nvPr>
            <p:ph idx="12" type="sldNum"/>
          </p:nvPr>
        </p:nvSpPr>
        <p:spPr>
          <a:xfrm>
            <a:off x="8542530" y="6273318"/>
            <a:ext cx="684031" cy="584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1" name="Google Shape;61;p3"/>
          <p:cNvSpPr txBox="1"/>
          <p:nvPr>
            <p:ph idx="1" type="body"/>
          </p:nvPr>
        </p:nvSpPr>
        <p:spPr>
          <a:xfrm rot="-5400000">
            <a:off x="8311810" y="4169804"/>
            <a:ext cx="1156404" cy="28803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graphicFrame>
        <p:nvGraphicFramePr>
          <p:cNvPr id="62" name="Google Shape;62;p3"/>
          <p:cNvGraphicFramePr/>
          <p:nvPr/>
        </p:nvGraphicFramePr>
        <p:xfrm>
          <a:off x="1229800" y="15541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{AF5EC899-AF97-4257-9832-62F6F2A07DAE}</a:tableStyleId>
              </a:tblPr>
              <a:tblGrid>
                <a:gridCol w="3226525"/>
                <a:gridCol w="32265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Array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Массив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Список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Целочисленный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Добавить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Each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Удалить</a:t>
                      </a:r>
                      <a:endParaRPr sz="2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uk-UA" sz="2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Каждый</a:t>
                      </a:r>
                      <a:endParaRPr sz="2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3" name="Google Shape;63;p3"/>
          <p:cNvSpPr txBox="1"/>
          <p:nvPr>
            <p:ph idx="3" type="body"/>
          </p:nvPr>
        </p:nvSpPr>
        <p:spPr>
          <a:xfrm>
            <a:off x="4546377" y="116632"/>
            <a:ext cx="3820788" cy="7200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uk-UA" sz="3100">
                <a:latin typeface="Roboto"/>
                <a:ea typeface="Roboto"/>
                <a:cs typeface="Roboto"/>
                <a:sym typeface="Roboto"/>
              </a:rPr>
              <a:t>Время Английского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2025"/>
            <a:ext cx="2395974" cy="23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c2e080c16_0_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70" name="Google Shape;70;gbc2e080c16_0_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71" name="Google Shape;71;gbc2e080c16_0_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было в прошлый раз?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gbc2e080c16_0_0"/>
          <p:cNvSpPr txBox="1"/>
          <p:nvPr/>
        </p:nvSpPr>
        <p:spPr>
          <a:xfrm>
            <a:off x="437250" y="13391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PImage</a:t>
            </a: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Работа с изображениями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gbc2e080c16_0_0"/>
          <p:cNvSpPr/>
          <p:nvPr/>
        </p:nvSpPr>
        <p:spPr>
          <a:xfrm>
            <a:off x="251521" y="11515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gbc2e080c16_0_0"/>
          <p:cNvSpPr txBox="1"/>
          <p:nvPr/>
        </p:nvSpPr>
        <p:spPr>
          <a:xfrm>
            <a:off x="437263" y="2158963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Объекты + изображения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gbc2e080c16_0_0"/>
          <p:cNvSpPr/>
          <p:nvPr/>
        </p:nvSpPr>
        <p:spPr>
          <a:xfrm>
            <a:off x="251533" y="197138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bc2e080c16_0_0"/>
          <p:cNvSpPr txBox="1"/>
          <p:nvPr/>
        </p:nvSpPr>
        <p:spPr>
          <a:xfrm>
            <a:off x="437275" y="2978800"/>
            <a:ext cx="7929900" cy="46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Практика</a:t>
            </a: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bc2e080c16_0_0"/>
          <p:cNvSpPr/>
          <p:nvPr/>
        </p:nvSpPr>
        <p:spPr>
          <a:xfrm>
            <a:off x="251533" y="27912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gbc2e080c16_0_0"/>
          <p:cNvSpPr txBox="1"/>
          <p:nvPr/>
        </p:nvSpPr>
        <p:spPr>
          <a:xfrm>
            <a:off x="437275" y="4852475"/>
            <a:ext cx="3569100" cy="529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0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uk-UA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Задание для разминки:</a:t>
            </a:r>
            <a:endParaRPr b="0" i="1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gbc2e080c16_0_0"/>
          <p:cNvSpPr/>
          <p:nvPr/>
        </p:nvSpPr>
        <p:spPr>
          <a:xfrm>
            <a:off x="251533" y="4664834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09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gbc2e080c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800" y="3564475"/>
            <a:ext cx="3105201" cy="310520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56142cd29_0_8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6" name="Google Shape;86;gb56142cd29_0_8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87" name="Google Shape;87;gb56142cd29_0_8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ArrayList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gb56142cd29_0_8"/>
          <p:cNvSpPr txBox="1"/>
          <p:nvPr/>
        </p:nvSpPr>
        <p:spPr>
          <a:xfrm>
            <a:off x="437250" y="1233475"/>
            <a:ext cx="79299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Знания и умение работать с массивами открывает перед нами новые возможности при создании скетчей.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 у обычных массивов есть ряд недостатков. Один из них -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отсутствие динамичного изменения размера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gb56142cd29_0_8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gb56142cd29_0_8"/>
          <p:cNvSpPr txBox="1"/>
          <p:nvPr/>
        </p:nvSpPr>
        <p:spPr>
          <a:xfrm>
            <a:off x="437250" y="2993600"/>
            <a:ext cx="7929900" cy="14160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 не можем изменить размер массива в процессе работы программы.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этом случае, на помощь может прийти структура данных под названием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ArrayList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gb56142cd29_0_8"/>
          <p:cNvSpPr/>
          <p:nvPr/>
        </p:nvSpPr>
        <p:spPr>
          <a:xfrm>
            <a:off x="251508" y="280600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gb56142cd29_0_8"/>
          <p:cNvSpPr txBox="1"/>
          <p:nvPr/>
        </p:nvSpPr>
        <p:spPr>
          <a:xfrm>
            <a:off x="437250" y="4793950"/>
            <a:ext cx="7929900" cy="11082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её помощью мы сможем создавать динамические массивы данных и объектов, размер которых можно будет регулировать в процессе работы программы.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gb56142cd29_0_8"/>
          <p:cNvSpPr/>
          <p:nvPr/>
        </p:nvSpPr>
        <p:spPr>
          <a:xfrm>
            <a:off x="251508" y="46063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666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da431ba4d_0_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99" name="Google Shape;99;gbda431ba4d_0_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00" name="Google Shape;100;gbda431ba4d_0_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Объявление ArrayList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gbda431ba4d_0_0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Для того, чтобы создать динамический массив, необходимо следовать следующему синтаксису: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bda431ba4d_0_0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bda431ba4d_0_0"/>
          <p:cNvSpPr txBox="1"/>
          <p:nvPr/>
        </p:nvSpPr>
        <p:spPr>
          <a:xfrm>
            <a:off x="437250" y="3140675"/>
            <a:ext cx="7929900" cy="17238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 самого начала указывается название структуры данных (так как их несколько).</a:t>
            </a:r>
            <a:b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После чего, в треугольных скобках, указывается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дженерик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определяющий тип объектов, который будет хранить массив.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bda431ba4d_0_0"/>
          <p:cNvSpPr/>
          <p:nvPr/>
        </p:nvSpPr>
        <p:spPr>
          <a:xfrm>
            <a:off x="251508" y="29530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27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bda431ba4d_0_0"/>
          <p:cNvSpPr txBox="1"/>
          <p:nvPr/>
        </p:nvSpPr>
        <p:spPr>
          <a:xfrm>
            <a:off x="437250" y="5143650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 может быть либо системный тип данных, либо название класса, который вы создали самостоятельно.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gbda431ba4d_0_0"/>
          <p:cNvSpPr/>
          <p:nvPr/>
        </p:nvSpPr>
        <p:spPr>
          <a:xfrm>
            <a:off x="251508" y="4956058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666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gbda431ba4d_0_0"/>
          <p:cNvSpPr txBox="1"/>
          <p:nvPr/>
        </p:nvSpPr>
        <p:spPr>
          <a:xfrm>
            <a:off x="835350" y="2282888"/>
            <a:ext cx="7133700" cy="46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8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uk-UA" sz="18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Integer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 arr = </a:t>
            </a:r>
            <a:r>
              <a:rPr lang="uk-UA" sz="18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18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uk-UA" sz="18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Integer</a:t>
            </a:r>
            <a:r>
              <a:rPr lang="uk-UA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&gt;();</a:t>
            </a:r>
            <a:endParaRPr sz="2900">
              <a:solidFill>
                <a:srgbClr val="E2661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da431ba4d_0_14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13" name="Google Shape;113;gbda431ba4d_0_14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14" name="Google Shape;114;gbda431ba4d_0_14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Методы</a:t>
            </a: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ArrayList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bda431ba4d_0_14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ArrayList является объектом, а потому у него есть свой набор методов для работы.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gbda431ba4d_0_14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gbda431ba4d_0_14"/>
          <p:cNvSpPr txBox="1"/>
          <p:nvPr/>
        </p:nvSpPr>
        <p:spPr>
          <a:xfrm>
            <a:off x="437250" y="2186150"/>
            <a:ext cx="7929900" cy="437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size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возвращает длину динамического массива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(element);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добавляет элемент в конец массива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(index, element);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добавляет элемент по заданному индексу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remove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(element);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удаляет конкретный элемент из массива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clear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очищает весь массив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(index);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возвращает элемент по указанному индексу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(index, element);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устанавливает значение указанного элемента</a:t>
            </a: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arr.</a:t>
            </a:r>
            <a:r>
              <a:rPr lang="uk-UA" sz="1700">
                <a:solidFill>
                  <a:srgbClr val="00669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indexOf</a:t>
            </a:r>
            <a:r>
              <a:rPr lang="uk-UA" sz="17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(element); </a:t>
            </a:r>
            <a:r>
              <a:rPr lang="uk-UA" sz="17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возвращает индекс конкретного элемента</a:t>
            </a:r>
            <a:endParaRPr sz="2400">
              <a:solidFill>
                <a:srgbClr val="E2661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c4113b285_0_70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23" name="Google Shape;123;gac4113b285_0_70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24" name="Google Shape;124;gac4113b285_0_70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uk-UA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Задание 1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ac4113b285_0_70"/>
          <p:cNvSpPr txBox="1"/>
          <p:nvPr/>
        </p:nvSpPr>
        <p:spPr>
          <a:xfrm>
            <a:off x="437250" y="1221875"/>
            <a:ext cx="7929900" cy="19086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Реализовать пример ниже.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По нажатию на стрелку вверх, в динамический массив добавляется новый элемент и выводится в консоль.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-UA" sz="2000">
                <a:latin typeface="Roboto"/>
                <a:ea typeface="Roboto"/>
                <a:cs typeface="Roboto"/>
                <a:sym typeface="Roboto"/>
              </a:rPr>
              <a:t>По нажатию на стрелку вверх - удаляется последний элемент.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gac4113b285_0_70"/>
          <p:cNvSpPr/>
          <p:nvPr/>
        </p:nvSpPr>
        <p:spPr>
          <a:xfrm>
            <a:off x="251508" y="1034283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352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gac4113b285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400" y="3359450"/>
            <a:ext cx="6293575" cy="3266950"/>
          </a:xfrm>
          <a:prstGeom prst="rect">
            <a:avLst/>
          </a:prstGeom>
          <a:noFill/>
          <a:ln>
            <a:noFill/>
          </a:ln>
          <a:effectLst>
            <a:outerShdw blurRad="328613" rotWithShape="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da431ba4d_0_55"/>
          <p:cNvSpPr txBox="1"/>
          <p:nvPr>
            <p:ph idx="12" type="sldNum"/>
          </p:nvPr>
        </p:nvSpPr>
        <p:spPr>
          <a:xfrm>
            <a:off x="8542530" y="6273318"/>
            <a:ext cx="684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33" name="Google Shape;133;gbda431ba4d_0_55"/>
          <p:cNvSpPr txBox="1"/>
          <p:nvPr>
            <p:ph idx="1" type="body"/>
          </p:nvPr>
        </p:nvSpPr>
        <p:spPr>
          <a:xfrm rot="-5400000">
            <a:off x="8311744" y="4169774"/>
            <a:ext cx="1156500" cy="288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uk-UA"/>
              <a:t>LESSON </a:t>
            </a:r>
            <a:r>
              <a:rPr lang="uk-UA"/>
              <a:t>23</a:t>
            </a:r>
            <a:endParaRPr/>
          </a:p>
        </p:txBody>
      </p:sp>
      <p:sp>
        <p:nvSpPr>
          <p:cNvPr id="134" name="Google Shape;134;gbda431ba4d_0_55"/>
          <p:cNvSpPr txBox="1"/>
          <p:nvPr/>
        </p:nvSpPr>
        <p:spPr>
          <a:xfrm>
            <a:off x="251520" y="116632"/>
            <a:ext cx="8115600" cy="720000"/>
          </a:xfrm>
          <a:prstGeom prst="rect">
            <a:avLst/>
          </a:prstGeom>
          <a:solidFill>
            <a:srgbClr val="606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uk-UA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Цикл forEach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gbda431ba4d_0_55"/>
          <p:cNvSpPr txBox="1"/>
          <p:nvPr/>
        </p:nvSpPr>
        <p:spPr>
          <a:xfrm>
            <a:off x="437250" y="1233475"/>
            <a:ext cx="7929900" cy="8004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Кроме стандартной реализации цикла </a:t>
            </a:r>
            <a:r>
              <a:rPr b="1"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 указанием 3х параметров, есть и другая.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gbda431ba4d_0_55"/>
          <p:cNvSpPr/>
          <p:nvPr/>
        </p:nvSpPr>
        <p:spPr>
          <a:xfrm>
            <a:off x="251521" y="1045896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gbda431ba4d_0_55"/>
          <p:cNvSpPr txBox="1"/>
          <p:nvPr/>
        </p:nvSpPr>
        <p:spPr>
          <a:xfrm>
            <a:off x="921300" y="2334638"/>
            <a:ext cx="6961800" cy="201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  <a:effectLst>
            <a:outerShdw blurRad="300038" rotWithShape="0" algn="bl">
              <a:srgbClr val="000000">
                <a:alpha val="4863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-UA" sz="20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&lt;Ball&gt; arr = </a:t>
            </a:r>
            <a:r>
              <a:rPr lang="uk-UA" sz="2000">
                <a:solidFill>
                  <a:srgbClr val="33997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uk-UA" sz="2000">
                <a:solidFill>
                  <a:srgbClr val="E2661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ArrayList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&lt;Ball&gt;();</a:t>
            </a:r>
            <a:b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uk-UA" sz="19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rgbClr val="6699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(Ball i : arr) {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i.method1();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i.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method2</a:t>
            </a: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();</a:t>
            </a:r>
            <a:b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uk-UA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gbda431ba4d_0_55"/>
          <p:cNvSpPr txBox="1"/>
          <p:nvPr/>
        </p:nvSpPr>
        <p:spPr>
          <a:xfrm>
            <a:off x="437238" y="4651700"/>
            <a:ext cx="7929900" cy="1723800"/>
          </a:xfrm>
          <a:prstGeom prst="rect">
            <a:avLst/>
          </a:prstGeom>
          <a:noFill/>
          <a:ln cap="flat" cmpd="sng" w="9525">
            <a:solidFill>
              <a:srgbClr val="6061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Подобный синтаксис позволяет работать сразу со всем массивом объектов без использования переменной-итератора.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1" marL="45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uk-UA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Он проходит по каждому элементу указанного массива, вне зависимости от его длины.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gbda431ba4d_0_55"/>
          <p:cNvSpPr/>
          <p:nvPr/>
        </p:nvSpPr>
        <p:spPr>
          <a:xfrm>
            <a:off x="251508" y="4464121"/>
            <a:ext cx="529200" cy="529200"/>
          </a:xfrm>
          <a:prstGeom prst="rect">
            <a:avLst/>
          </a:prstGeom>
          <a:solidFill>
            <a:srgbClr val="60617A"/>
          </a:solidFill>
          <a:ln>
            <a:noFill/>
          </a:ln>
          <a:effectLst>
            <a:outerShdw blurRad="203200" sx="103000" rotWithShape="0" algn="ctr" sy="103000">
              <a:srgbClr val="000000">
                <a:alpha val="588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uk-UA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і</a:t>
            </a:r>
            <a:endParaRPr b="1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art 1 - Title">
  <a:themeElements>
    <a:clrScheme name="Robocode - SoftDev">
      <a:dk1>
        <a:srgbClr val="000000"/>
      </a:dk1>
      <a:lt1>
        <a:srgbClr val="FFFFFF"/>
      </a:lt1>
      <a:dk2>
        <a:srgbClr val="60617A"/>
      </a:dk2>
      <a:lt2>
        <a:srgbClr val="F5F5F5"/>
      </a:lt2>
      <a:accent1>
        <a:srgbClr val="F5F5F5"/>
      </a:accent1>
      <a:accent2>
        <a:srgbClr val="EFE18D"/>
      </a:accent2>
      <a:accent3>
        <a:srgbClr val="E8D55F"/>
      </a:accent3>
      <a:accent4>
        <a:srgbClr val="60617A"/>
      </a:accent4>
      <a:accent5>
        <a:srgbClr val="54556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UserAnonymus</dc:creator>
</cp:coreProperties>
</file>